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1" r:id="rId2"/>
    <p:sldId id="273" r:id="rId3"/>
    <p:sldId id="277" r:id="rId4"/>
    <p:sldId id="282" r:id="rId5"/>
    <p:sldId id="283" r:id="rId6"/>
    <p:sldId id="284" r:id="rId7"/>
    <p:sldId id="296" r:id="rId8"/>
    <p:sldId id="275" r:id="rId9"/>
    <p:sldId id="287" r:id="rId10"/>
    <p:sldId id="288" r:id="rId11"/>
    <p:sldId id="289" r:id="rId12"/>
    <p:sldId id="290" r:id="rId13"/>
    <p:sldId id="291" r:id="rId14"/>
    <p:sldId id="294" r:id="rId15"/>
    <p:sldId id="295" r:id="rId16"/>
    <p:sldId id="292" r:id="rId17"/>
    <p:sldId id="29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D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3460" autoAdjust="0"/>
  </p:normalViewPr>
  <p:slideViewPr>
    <p:cSldViewPr snapToGrid="0">
      <p:cViewPr varScale="1">
        <p:scale>
          <a:sx n="78" d="100"/>
          <a:sy n="78" d="100"/>
        </p:scale>
        <p:origin x="91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B076C-31B9-45BA-A8B9-0DB2BC8591D4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DAA6A-C148-4B91-8513-4221DF12F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475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285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522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213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957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719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258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337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109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AA6A-C148-4B91-8513-4221DF12F69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61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07537-78FA-4D7D-895A-D4CA5DD20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718495-E56A-40D7-8CF6-F1A169BE7F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44BABA-9E0A-407E-96EF-47FB78B4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29899-7DAD-4F96-829D-28D884BD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181CA4-FE07-40C7-8DD4-2BA1493E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728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4226AF-295E-4C20-926C-DD9E27BF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5E5CF1-4E1A-4B18-BFBB-052F49B76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F74378-8369-47A3-BE14-0845CC712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7F6B38-1004-41BB-8D36-8CF503415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B82DE-1FB6-4E28-98CB-B62CE4CE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26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C285334-93C2-45A7-B618-AECE003B8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C22957-4575-4A0B-BD54-0AF236E8F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DC5A02-ACF4-44B0-832F-57AE294A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24C518-42A4-4487-8354-329CAF2BE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EF972F-AD82-4C51-8805-FA9D1A1A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087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-1" y="6727674"/>
            <a:ext cx="6096001" cy="130326"/>
          </a:xfrm>
          <a:prstGeom prst="rect">
            <a:avLst/>
          </a:prstGeom>
          <a:solidFill>
            <a:srgbClr val="7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30" tIns="60865" rIns="121730" bIns="60865" spcCol="0" rtlCol="0" anchor="ctr"/>
          <a:lstStyle/>
          <a:p>
            <a:pPr algn="ctr"/>
            <a:endParaRPr lang="zh-CN" altLang="en-US" sz="180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1118375" y="662187"/>
            <a:ext cx="10169108" cy="0"/>
          </a:xfrm>
          <a:prstGeom prst="line">
            <a:avLst/>
          </a:prstGeom>
          <a:ln w="22225">
            <a:solidFill>
              <a:srgbClr val="7B1B1B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 userDrawn="1"/>
        </p:nvGrpSpPr>
        <p:grpSpPr>
          <a:xfrm>
            <a:off x="247991" y="208040"/>
            <a:ext cx="625057" cy="557281"/>
            <a:chOff x="247539" y="208088"/>
            <a:chExt cx="623918" cy="557410"/>
          </a:xfrm>
        </p:grpSpPr>
        <p:sp>
          <p:nvSpPr>
            <p:cNvPr id="24" name="矩形 23"/>
            <p:cNvSpPr/>
            <p:nvPr userDrawn="1"/>
          </p:nvSpPr>
          <p:spPr>
            <a:xfrm>
              <a:off x="247539" y="208088"/>
              <a:ext cx="364740" cy="36474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25" name="矩形 24"/>
            <p:cNvSpPr/>
            <p:nvPr userDrawn="1"/>
          </p:nvSpPr>
          <p:spPr>
            <a:xfrm>
              <a:off x="439409" y="333450"/>
              <a:ext cx="432048" cy="432048"/>
            </a:xfrm>
            <a:prstGeom prst="rect">
              <a:avLst/>
            </a:prstGeom>
            <a:solidFill>
              <a:srgbClr val="7B1B1B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  <p:sp>
        <p:nvSpPr>
          <p:cNvPr id="8" name="矩形 7"/>
          <p:cNvSpPr/>
          <p:nvPr userDrawn="1"/>
        </p:nvSpPr>
        <p:spPr>
          <a:xfrm>
            <a:off x="6092768" y="6727674"/>
            <a:ext cx="6096001" cy="1303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30" tIns="60865" rIns="121730" bIns="60865" spcCol="0"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5227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C2788-E6AC-4073-8BCB-0B963C321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49B302-E18B-4FF0-BE74-EBAA6FD34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31060-9FF9-4C4D-9893-3E2B40D5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14020C-8C67-4C3C-82F4-0D87A5BBC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A52135-B08E-42AC-9AFC-4D3693B6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657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C82BE-9CA5-4E2F-BEE6-48AD0AC2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E3900A-4438-4917-95D0-FF2B1AF15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CFAF92-C63B-424B-BE40-D5E42FF46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D7C1DE-3BD6-4809-8B61-F2B982773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0D95E6-AF65-4CDF-A45F-21E39809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17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5F367-E453-480C-A0D9-DC652436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EE69B-AA23-49CD-8C90-FE5D618B6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078C83-AD78-4B69-9DEE-672D6B013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AE0CF8-9C38-45BB-944E-7FD2285C9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AFC118-5CF6-45A1-BAD0-B22AAEAC8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CE1CC8-41C9-4B48-A95C-82765598F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3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E1A3F-BD0B-47C3-8102-E4B2C21F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BEBE37-4098-4780-B0C1-42662BBC9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E2585F-FE0C-44BD-9087-3A604C486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543FBD-5544-414C-ABA1-DFDF01FB3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19180B5-96D1-43EE-B2B5-EC6F21E9C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968068-6F09-4BDA-887C-CAF291D5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957F3E-F2C4-4DF6-ADE2-8433A65D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A7F3FF-9680-4AB4-AE5C-F3D17CDE6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9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3B74A-0E96-4EFC-A208-7E19E4AED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2AD9F0-96B5-4F10-AA77-79B43F977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0B6195-FB66-46FE-806F-70BEB021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6372892-CE85-459F-AC91-F119A4D81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82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788669-3B59-4402-9A41-3D7D083A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0CE0BB-7AFA-4824-BD8A-748B241C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07918A-F1D8-47A3-AF6F-11103D5D4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4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EC2253-26EC-47D5-A10B-440D81C35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78FA19-0C56-47DB-B409-C29928E2A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C53E7D-0874-4E09-A126-3453CF535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E12DD-37DB-4B27-BF87-DD7DA785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26AAAA-0561-4DD2-8894-DCC3C18B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EE152D-AD90-4589-A9CE-1D6BB104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43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A9F22-DB10-4558-9F88-BB3ABBF9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03CCDDE-A872-4EDC-9303-8E9854D57A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12B300-38D2-420E-B6C8-EA0C6E78A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A42854-11BC-48BC-A09A-298034550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1455C8-C387-4C10-A9BE-2EDD3567A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B5E11A-E4FC-4340-8919-C029D989B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13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F900AEE-4F5D-41E0-88AF-67950F4E9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5B69CB-0F6E-49A2-A387-0633F02B1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78864C-27B2-4B3F-A037-ACB0C8929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1BEE9-8A63-4370-B864-7377F526D5F7}" type="datetimeFigureOut">
              <a:rPr lang="zh-CN" altLang="en-US" smtClean="0"/>
              <a:t>2020/7/5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B914B9-4371-4470-978E-C53AB943B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87936C-B68A-432A-ADF9-5328C94B33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27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omc-stepperonline.com/nema-17-dual-shaft-stepper-motor-l-39mm-gear-ratio-50-1-high-precision-planetary-gearbox-9-5mm-rear-shaft-length.html" TargetMode="Externa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hyperlink" Target="https://www.omc-stepperonline.com/nema-11-dual-shaft-stepper-motor-bipolar-l-51mm-w-gear-ratio-14-1-planetary-gearbox-9-5mm-rear-shaft-length.html" TargetMode="Externa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5" Type="http://schemas.openxmlformats.org/officeDocument/2006/relationships/hyperlink" Target="https://www.omc-stepperonline.com/nema-17-dual-shaft-external-48mm-stack-1-68a-lead-8mm-0-31496-length-200mm-rear-shaft-length-13mm.html" TargetMode="Externa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5" Type="http://schemas.openxmlformats.org/officeDocument/2006/relationships/hyperlink" Target="https://www.omc-stepperonline.com/nema-14-dual-shaft-stepper-motor-bipolar-l-28mm-w-gear-ratio-19-1-planetary-gearbox-9-5mm-rear-shaft-length.html" TargetMode="Externa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0.png"/><Relationship Id="rId18" Type="http://schemas.openxmlformats.org/officeDocument/2006/relationships/image" Target="../media/image23.png"/><Relationship Id="rId3" Type="http://schemas.openxmlformats.org/officeDocument/2006/relationships/image" Target="../media/image14.png"/><Relationship Id="rId7" Type="http://schemas.openxmlformats.org/officeDocument/2006/relationships/hyperlink" Target="https://www.omc-stepperonline.com/nema-23-dual-shaft-stepper-motor-l-56mm-gear-ratio-50-1-high-precision-planetary-gearbox-9-5mm-rear-shaft-length.html" TargetMode="External"/><Relationship Id="rId12" Type="http://schemas.openxmlformats.org/officeDocument/2006/relationships/hyperlink" Target="https://www.omc-stepperonline.com/nema-17-dual-shaft-stepper-motor-l-39mm-gear-ratio-50-1-high-precision-planetary-gearbox-9-5mm-rear-shaft-length.html" TargetMode="External"/><Relationship Id="rId17" Type="http://schemas.openxmlformats.org/officeDocument/2006/relationships/image" Target="../media/image22.png"/><Relationship Id="rId2" Type="http://schemas.openxmlformats.org/officeDocument/2006/relationships/image" Target="../media/image13.png"/><Relationship Id="rId16" Type="http://schemas.openxmlformats.org/officeDocument/2006/relationships/hyperlink" Target="https://www.omc-stepperonline.com/nema-17-dual-shaft-external-48mm-stack-1-68a-lead-8mm-0-31496-length-200mm-rear-shaft-length-13mm.html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hyperlink" Target="https://www.omc-stepperonline.com/nema-17-dual-shaft-stepper-motor-l-39mm-gear-ratio-10-1-high-precision-planetary-gearbox-9-5mm-rear-shaft-length.html" TargetMode="External"/><Relationship Id="rId15" Type="http://schemas.openxmlformats.org/officeDocument/2006/relationships/image" Target="../media/image21.png"/><Relationship Id="rId10" Type="http://schemas.microsoft.com/office/2007/relationships/hdphoto" Target="../media/hdphoto1.wdp"/><Relationship Id="rId19" Type="http://schemas.openxmlformats.org/officeDocument/2006/relationships/hyperlink" Target="https://www.omc-stepperonline.com/nema-14-dual-shaft-stepper-motor-bipolar-l-28mm-w-gear-ratio-19-1-planetary-gearbox-9-5mm-rear-shaft-length.html" TargetMode="External"/><Relationship Id="rId4" Type="http://schemas.openxmlformats.org/officeDocument/2006/relationships/image" Target="../media/image15.png"/><Relationship Id="rId9" Type="http://schemas.openxmlformats.org/officeDocument/2006/relationships/image" Target="../media/image18.png"/><Relationship Id="rId14" Type="http://schemas.openxmlformats.org/officeDocument/2006/relationships/hyperlink" Target="https://www.omc-stepperonline.com/nema-11-dual-shaft-stepper-motor-bipolar-l-51mm-w-gear-ratio-14-1-planetary-gearbox-9-5mm-rear-shaft-length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c-stepperonline.com/nema-17-dual-shaft-stepper-motor-l-39mm-gear-ratio-10-1-high-precision-planetary-gearbox-9-5mm-rear-shaft-length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omc-stepperonline.com/nema-23-dual-shaft-stepper-motor-l-56mm-gear-ratio-50-1-high-precision-planetary-gearbox-9-5mm-rear-shaft-length.html" TargetMode="Externa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介绍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F19A07-29AC-42DC-AED4-CDEDCF146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908" y="1221780"/>
            <a:ext cx="5664250" cy="48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97234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Joint_3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>
            <a:off x="1800225" y="4749878"/>
            <a:ext cx="10245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</a:t>
            </a:r>
            <a:r>
              <a:rPr lang="en-US" altLang="zh-CN" dirty="0"/>
              <a:t>17</a:t>
            </a:r>
            <a:endParaRPr lang="zh-CN" altLang="en-US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451938"/>
              </p:ext>
            </p:extLst>
          </p:nvPr>
        </p:nvGraphicFramePr>
        <p:xfrm>
          <a:off x="4555965" y="4109538"/>
          <a:ext cx="5608308" cy="222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0.39N·m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最大允许力矩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556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减速箱减速比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</a:t>
                      </a:r>
                      <a:r>
                        <a:rPr lang="zh-CN" altLang="en-US" dirty="0"/>
                        <a:t>：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02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0.88kg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pic>
        <p:nvPicPr>
          <p:cNvPr id="10" name="图片 9">
            <a:extLst>
              <a:ext uri="{FF2B5EF4-FFF2-40B4-BE49-F238E27FC236}">
                <a16:creationId xmlns:a16="http://schemas.microsoft.com/office/drawing/2014/main" id="{8D7D67BE-1692-4B48-BF5A-BF95C0198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03" y="872369"/>
            <a:ext cx="2132372" cy="195507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2FAE510-A3D4-4D33-A453-9EE1F4102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613" y="1418086"/>
            <a:ext cx="8200858" cy="2225039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9700FCA-8BAE-46FF-99A1-89D433084B1E}"/>
              </a:ext>
            </a:extLst>
          </p:cNvPr>
          <p:cNvSpPr/>
          <p:nvPr/>
        </p:nvSpPr>
        <p:spPr>
          <a:xfrm>
            <a:off x="5527073" y="830063"/>
            <a:ext cx="28969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5"/>
              </a:rPr>
              <a:t>17HS15-1684D-HG50-AR3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280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Joint_4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>
            <a:off x="1295400" y="3829050"/>
            <a:ext cx="1529396" cy="92082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</a:t>
            </a:r>
            <a:r>
              <a:rPr lang="en-US" altLang="zh-CN" dirty="0"/>
              <a:t>11</a:t>
            </a:r>
            <a:endParaRPr lang="zh-CN" altLang="en-US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719175"/>
              </p:ext>
            </p:extLst>
          </p:nvPr>
        </p:nvGraphicFramePr>
        <p:xfrm>
          <a:off x="4555965" y="4109538"/>
          <a:ext cx="5608308" cy="222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0.44N·m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最大允许力矩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556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减速箱减速比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</a:t>
                      </a:r>
                      <a:r>
                        <a:rPr lang="zh-CN" altLang="en-US" dirty="0"/>
                        <a:t>：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02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10F6F07F-BD61-4F7A-B252-6CEA85FF6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70" y="963301"/>
            <a:ext cx="2344757" cy="203707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D793E20-ECE3-40D2-BFB6-FDB6100FB079}"/>
              </a:ext>
            </a:extLst>
          </p:cNvPr>
          <p:cNvSpPr/>
          <p:nvPr/>
        </p:nvSpPr>
        <p:spPr>
          <a:xfrm>
            <a:off x="5442451" y="830063"/>
            <a:ext cx="2862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5"/>
              </a:rPr>
              <a:t>11HS20-0674D-PG14-AR3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B387614-FF1B-443E-AA44-D3E41A6B6A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696" y="1363218"/>
            <a:ext cx="8154107" cy="230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2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Joint_5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>
            <a:off x="771525" y="3276600"/>
            <a:ext cx="2053271" cy="14732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</a:t>
            </a:r>
            <a:r>
              <a:rPr lang="en-US" altLang="zh-CN" dirty="0"/>
              <a:t>17</a:t>
            </a:r>
            <a:endParaRPr lang="zh-CN" altLang="en-US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601232"/>
              </p:ext>
            </p:extLst>
          </p:nvPr>
        </p:nvGraphicFramePr>
        <p:xfrm>
          <a:off x="4555965" y="4109538"/>
          <a:ext cx="5608308" cy="1483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0.14N·m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0.35kg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5A8928A8-9B57-48CC-928E-250C9B8CFD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23" y="944655"/>
            <a:ext cx="2530732" cy="183951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15B74BE-8F1A-430E-9C98-7228E3BBC3B6}"/>
              </a:ext>
            </a:extLst>
          </p:cNvPr>
          <p:cNvSpPr/>
          <p:nvPr/>
        </p:nvSpPr>
        <p:spPr>
          <a:xfrm>
            <a:off x="5527073" y="820953"/>
            <a:ext cx="2759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5"/>
              </a:rPr>
              <a:t>17LS19-1684E-200G-AR3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40B0F16-25A8-42D4-96E5-A786442621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265" y="1363218"/>
            <a:ext cx="8192210" cy="250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Joint_6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>
            <a:off x="2409825" y="3638550"/>
            <a:ext cx="414971" cy="111132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</a:t>
            </a:r>
            <a:r>
              <a:rPr lang="en-US" altLang="zh-CN" dirty="0"/>
              <a:t>14</a:t>
            </a:r>
            <a:endParaRPr lang="zh-CN" altLang="en-US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82045"/>
              </p:ext>
            </p:extLst>
          </p:nvPr>
        </p:nvGraphicFramePr>
        <p:xfrm>
          <a:off x="4555965" y="4109538"/>
          <a:ext cx="5608308" cy="222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0.125N·m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最大允许力矩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556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减速箱减速比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</a:t>
                      </a:r>
                      <a:r>
                        <a:rPr lang="zh-CN" altLang="en-US" dirty="0"/>
                        <a:t>：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02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D9C676CA-B7A3-4C3B-BB78-C2097EB1E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19" y="776527"/>
            <a:ext cx="2648281" cy="222504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E1EFEAC-A415-46E8-9F7B-B7292732E9FC}"/>
              </a:ext>
            </a:extLst>
          </p:cNvPr>
          <p:cNvSpPr/>
          <p:nvPr/>
        </p:nvSpPr>
        <p:spPr>
          <a:xfrm>
            <a:off x="5527073" y="830063"/>
            <a:ext cx="2862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5"/>
              </a:rPr>
              <a:t>14HS11-1004D-PG19-AR3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16D7F88-21E3-47FF-A0EF-CB306575F2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34" y="1390985"/>
            <a:ext cx="8360679" cy="216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9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电机对比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0A9D4CB-E19E-4D4F-B226-9ACB0F825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065076"/>
              </p:ext>
            </p:extLst>
          </p:nvPr>
        </p:nvGraphicFramePr>
        <p:xfrm>
          <a:off x="421065" y="1331919"/>
          <a:ext cx="11349870" cy="49134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51174">
                  <a:extLst>
                    <a:ext uri="{9D8B030D-6E8A-4147-A177-3AD203B41FA5}">
                      <a16:colId xmlns:a16="http://schemas.microsoft.com/office/drawing/2014/main" val="1082799607"/>
                    </a:ext>
                  </a:extLst>
                </a:gridCol>
                <a:gridCol w="791852">
                  <a:extLst>
                    <a:ext uri="{9D8B030D-6E8A-4147-A177-3AD203B41FA5}">
                      <a16:colId xmlns:a16="http://schemas.microsoft.com/office/drawing/2014/main" val="4248372799"/>
                    </a:ext>
                  </a:extLst>
                </a:gridCol>
                <a:gridCol w="1263191">
                  <a:extLst>
                    <a:ext uri="{9D8B030D-6E8A-4147-A177-3AD203B41FA5}">
                      <a16:colId xmlns:a16="http://schemas.microsoft.com/office/drawing/2014/main" val="3622708449"/>
                    </a:ext>
                  </a:extLst>
                </a:gridCol>
                <a:gridCol w="1036949">
                  <a:extLst>
                    <a:ext uri="{9D8B030D-6E8A-4147-A177-3AD203B41FA5}">
                      <a16:colId xmlns:a16="http://schemas.microsoft.com/office/drawing/2014/main" val="936671248"/>
                    </a:ext>
                  </a:extLst>
                </a:gridCol>
                <a:gridCol w="1112363">
                  <a:extLst>
                    <a:ext uri="{9D8B030D-6E8A-4147-A177-3AD203B41FA5}">
                      <a16:colId xmlns:a16="http://schemas.microsoft.com/office/drawing/2014/main" val="3963861040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3136609469"/>
                    </a:ext>
                  </a:extLst>
                </a:gridCol>
                <a:gridCol w="2243579">
                  <a:extLst>
                    <a:ext uri="{9D8B030D-6E8A-4147-A177-3AD203B41FA5}">
                      <a16:colId xmlns:a16="http://schemas.microsoft.com/office/drawing/2014/main" val="2423405604"/>
                    </a:ext>
                  </a:extLst>
                </a:gridCol>
                <a:gridCol w="2674069">
                  <a:extLst>
                    <a:ext uri="{9D8B030D-6E8A-4147-A177-3AD203B41FA5}">
                      <a16:colId xmlns:a16="http://schemas.microsoft.com/office/drawing/2014/main" val="723143142"/>
                    </a:ext>
                  </a:extLst>
                </a:gridCol>
              </a:tblGrid>
              <a:tr h="52288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安装尺寸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力矩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（额定）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减速器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转速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价格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219861"/>
                  </a:ext>
                </a:extLst>
              </a:tr>
              <a:tr h="1463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Nema17</a:t>
                      </a:r>
                    </a:p>
                    <a:p>
                      <a:pPr algn="ctr"/>
                      <a:r>
                        <a:rPr lang="zh-CN" altLang="en-US" sz="1400" dirty="0"/>
                        <a:t>（现有电机）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步进电机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42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42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113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0.39N·m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10:1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----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360</a:t>
                      </a:r>
                      <a:r>
                        <a:rPr lang="zh-CN" altLang="en-US" sz="1400" dirty="0"/>
                        <a:t>（电机）</a:t>
                      </a:r>
                      <a:r>
                        <a:rPr lang="en-US" altLang="zh-CN" sz="1400" dirty="0"/>
                        <a:t>+</a:t>
                      </a:r>
                    </a:p>
                    <a:p>
                      <a:pPr algn="ctr"/>
                      <a:r>
                        <a:rPr lang="en-US" altLang="zh-CN" sz="1400" dirty="0"/>
                        <a:t>190</a:t>
                      </a:r>
                      <a:r>
                        <a:rPr lang="zh-CN" altLang="en-US" sz="1400" dirty="0"/>
                        <a:t>（编码器）</a:t>
                      </a:r>
                      <a:r>
                        <a:rPr lang="en-US" altLang="zh-CN" sz="1400" dirty="0"/>
                        <a:t>+</a:t>
                      </a:r>
                    </a:p>
                    <a:p>
                      <a:pPr algn="ctr"/>
                      <a:r>
                        <a:rPr lang="en-US" altLang="zh-CN" sz="1400" dirty="0"/>
                        <a:t>220</a:t>
                      </a:r>
                      <a:r>
                        <a:rPr lang="zh-CN" altLang="en-US" sz="1400" dirty="0"/>
                        <a:t>（驱动器）</a:t>
                      </a:r>
                      <a:r>
                        <a:rPr lang="en-US" altLang="zh-CN" sz="1400" dirty="0"/>
                        <a:t>=</a:t>
                      </a:r>
                    </a:p>
                    <a:p>
                      <a:pPr algn="ctr"/>
                      <a:r>
                        <a:rPr lang="en-US" altLang="zh-CN" sz="1400" dirty="0"/>
                        <a:t>770</a:t>
                      </a:r>
                      <a:r>
                        <a:rPr lang="zh-CN" altLang="en-US" sz="1400" dirty="0"/>
                        <a:t>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无力矩反馈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不带自锁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双轴 带编码器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807846"/>
                  </a:ext>
                </a:extLst>
              </a:tr>
              <a:tr h="154592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东方马达</a:t>
                      </a:r>
                      <a:r>
                        <a:rPr lang="zh-CN" altLang="zh-CN" sz="1400" dirty="0"/>
                        <a:t>α</a:t>
                      </a:r>
                      <a:r>
                        <a:rPr lang="en-US" altLang="zh-CN" sz="1400" dirty="0"/>
                        <a:t>step</a:t>
                      </a:r>
                    </a:p>
                    <a:p>
                      <a:pPr algn="ctr"/>
                      <a:r>
                        <a:rPr lang="en-US" altLang="zh-CN" sz="1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AZM46AC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步进电机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42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42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90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0.15N·m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50:1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----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2127</a:t>
                      </a:r>
                      <a:r>
                        <a:rPr lang="zh-CN" altLang="en-US" sz="1400" dirty="0"/>
                        <a:t>（电机）</a:t>
                      </a:r>
                      <a:r>
                        <a:rPr lang="en-US" altLang="zh-CN" sz="1400" dirty="0"/>
                        <a:t>+</a:t>
                      </a:r>
                    </a:p>
                    <a:p>
                      <a:pPr algn="ctr"/>
                      <a:r>
                        <a:rPr lang="en-US" altLang="zh-CN" sz="1400" dirty="0"/>
                        <a:t>3976</a:t>
                      </a:r>
                      <a:r>
                        <a:rPr lang="zh-CN" altLang="en-US" sz="1400" dirty="0"/>
                        <a:t>（驱动器）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en-US" altLang="zh-CN" sz="1400" dirty="0"/>
                        <a:t>=6148</a:t>
                      </a:r>
                      <a:r>
                        <a:rPr lang="zh-CN" altLang="en-US" sz="1400" dirty="0"/>
                        <a:t>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驱动器内含定位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电缆线套件约</a:t>
                      </a:r>
                      <a:r>
                        <a:rPr lang="en-US" altLang="zh-CN" sz="1400" dirty="0"/>
                        <a:t>500</a:t>
                      </a:r>
                      <a:r>
                        <a:rPr lang="zh-CN" altLang="en-US" sz="1400" dirty="0"/>
                        <a:t>元（分编码器用和电机用）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带力矩反馈和位置反馈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驱动器交流供电</a:t>
                      </a:r>
                      <a:endParaRPr lang="en-US" altLang="zh-C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456966"/>
                  </a:ext>
                </a:extLst>
              </a:tr>
              <a:tr h="13811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60SM-02030B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伺服电机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60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60</a:t>
                      </a:r>
                      <a:r>
                        <a:rPr lang="zh-CN" altLang="en-US" sz="1400" dirty="0"/>
                        <a:t>*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en-US" altLang="zh-CN" sz="1400" dirty="0"/>
                        <a:t>112.5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0.64N·m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10</a:t>
                      </a:r>
                      <a:r>
                        <a:rPr lang="zh-CN" altLang="en-US" sz="1400" dirty="0"/>
                        <a:t>：</a:t>
                      </a:r>
                      <a:r>
                        <a:rPr lang="en-US" altLang="zh-CN" sz="1400" dirty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3000</a:t>
                      </a:r>
                    </a:p>
                    <a:p>
                      <a:pPr algn="ctr"/>
                      <a:r>
                        <a:rPr lang="en-US" altLang="zh-CN" sz="1400" dirty="0"/>
                        <a:t>rpm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电机和驱动器报价约</a:t>
                      </a:r>
                      <a:r>
                        <a:rPr lang="en-US" altLang="zh-CN" sz="1400" dirty="0"/>
                        <a:t>4000</a:t>
                      </a:r>
                      <a:r>
                        <a:rPr lang="zh-CN" altLang="en-US" sz="1400" dirty="0"/>
                        <a:t>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报价未计入减速器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电机自带编码器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有力矩和位置反馈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en-US" altLang="zh-CN" sz="1400" dirty="0"/>
                        <a:t>DC48v</a:t>
                      </a:r>
                      <a:r>
                        <a:rPr lang="zh-CN" altLang="en-US" sz="1400" dirty="0"/>
                        <a:t>供电</a:t>
                      </a:r>
                      <a:endParaRPr lang="en-US" altLang="zh-C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918751"/>
                  </a:ext>
                </a:extLst>
              </a:tr>
            </a:tbl>
          </a:graphicData>
        </a:graphic>
      </p:graphicFrame>
      <p:sp>
        <p:nvSpPr>
          <p:cNvPr id="4" name="TextBox 29">
            <a:extLst>
              <a:ext uri="{FF2B5EF4-FFF2-40B4-BE49-F238E27FC236}">
                <a16:creationId xmlns:a16="http://schemas.microsoft.com/office/drawing/2014/main" id="{89620B84-DDBE-446C-8C4F-A7E0726FFA4E}"/>
              </a:ext>
            </a:extLst>
          </p:cNvPr>
          <p:cNvSpPr txBox="1"/>
          <p:nvPr/>
        </p:nvSpPr>
        <p:spPr>
          <a:xfrm>
            <a:off x="1085279" y="821221"/>
            <a:ext cx="8907133" cy="369296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zh-CN" altLang="en-US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例举</a:t>
            </a:r>
            <a:r>
              <a:rPr lang="en-US" altLang="zh-CN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Joint1, </a:t>
            </a:r>
            <a:r>
              <a:rPr lang="zh-CN" altLang="en-US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利用带有力矩反馈和位置反馈的电机替换现有电机的难点</a:t>
            </a:r>
            <a:endParaRPr lang="en-US" altLang="zh-CN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57B5CC-A96F-4859-AF07-81AAE5E41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53" y="2366128"/>
            <a:ext cx="932251" cy="8975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5B8963-1C6B-4E37-890D-51D7527E31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53" y="3844469"/>
            <a:ext cx="1011684" cy="919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D32AEF1-D39F-49BC-AE86-4FBA9A3ED9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4" y="5348519"/>
            <a:ext cx="2014331" cy="91901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6124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电机对比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0A9D4CB-E19E-4D4F-B226-9ACB0F825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318589"/>
              </p:ext>
            </p:extLst>
          </p:nvPr>
        </p:nvGraphicFramePr>
        <p:xfrm>
          <a:off x="421065" y="1275910"/>
          <a:ext cx="11349870" cy="523801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51174">
                  <a:extLst>
                    <a:ext uri="{9D8B030D-6E8A-4147-A177-3AD203B41FA5}">
                      <a16:colId xmlns:a16="http://schemas.microsoft.com/office/drawing/2014/main" val="1082799607"/>
                    </a:ext>
                  </a:extLst>
                </a:gridCol>
                <a:gridCol w="791852">
                  <a:extLst>
                    <a:ext uri="{9D8B030D-6E8A-4147-A177-3AD203B41FA5}">
                      <a16:colId xmlns:a16="http://schemas.microsoft.com/office/drawing/2014/main" val="4248372799"/>
                    </a:ext>
                  </a:extLst>
                </a:gridCol>
                <a:gridCol w="1263191">
                  <a:extLst>
                    <a:ext uri="{9D8B030D-6E8A-4147-A177-3AD203B41FA5}">
                      <a16:colId xmlns:a16="http://schemas.microsoft.com/office/drawing/2014/main" val="3622708449"/>
                    </a:ext>
                  </a:extLst>
                </a:gridCol>
                <a:gridCol w="1036949">
                  <a:extLst>
                    <a:ext uri="{9D8B030D-6E8A-4147-A177-3AD203B41FA5}">
                      <a16:colId xmlns:a16="http://schemas.microsoft.com/office/drawing/2014/main" val="936671248"/>
                    </a:ext>
                  </a:extLst>
                </a:gridCol>
                <a:gridCol w="1112363">
                  <a:extLst>
                    <a:ext uri="{9D8B030D-6E8A-4147-A177-3AD203B41FA5}">
                      <a16:colId xmlns:a16="http://schemas.microsoft.com/office/drawing/2014/main" val="3963861040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3136609469"/>
                    </a:ext>
                  </a:extLst>
                </a:gridCol>
                <a:gridCol w="2243579">
                  <a:extLst>
                    <a:ext uri="{9D8B030D-6E8A-4147-A177-3AD203B41FA5}">
                      <a16:colId xmlns:a16="http://schemas.microsoft.com/office/drawing/2014/main" val="2423405604"/>
                    </a:ext>
                  </a:extLst>
                </a:gridCol>
                <a:gridCol w="2674069">
                  <a:extLst>
                    <a:ext uri="{9D8B030D-6E8A-4147-A177-3AD203B41FA5}">
                      <a16:colId xmlns:a16="http://schemas.microsoft.com/office/drawing/2014/main" val="723143142"/>
                    </a:ext>
                  </a:extLst>
                </a:gridCol>
              </a:tblGrid>
              <a:tr h="52288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安装尺寸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力矩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（额定）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减速器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转速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价格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219861"/>
                  </a:ext>
                </a:extLst>
              </a:tr>
              <a:tr h="15288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PF60L2-20-P2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伺服电机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60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60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131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40N·m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20:1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4000</a:t>
                      </a:r>
                    </a:p>
                    <a:p>
                      <a:pPr algn="ctr"/>
                      <a:r>
                        <a:rPr lang="en-US" altLang="zh-CN" sz="1400" dirty="0"/>
                        <a:t>rpm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4000+</a:t>
                      </a:r>
                    </a:p>
                    <a:p>
                      <a:pPr algn="ctr"/>
                      <a:r>
                        <a:rPr lang="zh-CN" altLang="en-US" sz="1400" dirty="0"/>
                        <a:t>（电机和驱动器）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输出轴直径</a:t>
                      </a:r>
                      <a:r>
                        <a:rPr lang="el-GR" altLang="zh-CN" sz="1400" dirty="0"/>
                        <a:t>Φ</a:t>
                      </a:r>
                      <a:r>
                        <a:rPr lang="en-US" altLang="zh-CN" sz="1400" dirty="0"/>
                        <a:t>17</a:t>
                      </a:r>
                      <a:r>
                        <a:rPr lang="zh-CN" altLang="en-US" sz="1400" dirty="0"/>
                        <a:t>，远大于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zh-CN" sz="1400" dirty="0"/>
                        <a:t>Φ</a:t>
                      </a:r>
                      <a:r>
                        <a:rPr lang="en-US" altLang="zh-CN" sz="1400" dirty="0"/>
                        <a:t>8</a:t>
                      </a:r>
                      <a:r>
                        <a:rPr lang="zh-CN" altLang="en-US" sz="1400" dirty="0"/>
                        <a:t>所需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807846"/>
                  </a:ext>
                </a:extLst>
              </a:tr>
              <a:tr h="15601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JCM-3812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伺服电机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altLang="zh-CN" sz="1400" dirty="0"/>
                        <a:t>Φ</a:t>
                      </a:r>
                      <a:r>
                        <a:rPr lang="en-US" altLang="zh-CN" sz="1400" dirty="0"/>
                        <a:t>45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70.5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0.21N·m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50:1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4000</a:t>
                      </a:r>
                    </a:p>
                    <a:p>
                      <a:pPr algn="ctr"/>
                      <a:r>
                        <a:rPr lang="en-US" altLang="zh-CN" sz="1400" dirty="0"/>
                        <a:t>rpm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1.5w</a:t>
                      </a:r>
                    </a:p>
                    <a:p>
                      <a:pPr algn="ctr"/>
                      <a:r>
                        <a:rPr lang="zh-CN" altLang="en-US" sz="1400" dirty="0"/>
                        <a:t>（电机</a:t>
                      </a:r>
                      <a:r>
                        <a:rPr lang="en-US" altLang="zh-CN" sz="1400" dirty="0"/>
                        <a:t>+</a:t>
                      </a:r>
                      <a:r>
                        <a:rPr lang="zh-CN" altLang="en-US" sz="1400" dirty="0"/>
                        <a:t>驱动</a:t>
                      </a:r>
                      <a:r>
                        <a:rPr lang="en-US" altLang="zh-CN" sz="1400" dirty="0"/>
                        <a:t>+</a:t>
                      </a:r>
                      <a:r>
                        <a:rPr lang="zh-CN" altLang="en-US" sz="1400" dirty="0"/>
                        <a:t>减速器</a:t>
                      </a:r>
                      <a:r>
                        <a:rPr lang="en-US" altLang="zh-CN" sz="1400" dirty="0"/>
                        <a:t>+</a:t>
                      </a:r>
                      <a:r>
                        <a:rPr lang="zh-CN" altLang="en-US" sz="1400" dirty="0"/>
                        <a:t>编码器）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有力矩反馈：通过电流反馈得到，精度大概</a:t>
                      </a:r>
                      <a:r>
                        <a:rPr lang="en-US" altLang="zh-CN" sz="1400" dirty="0"/>
                        <a:t>0.5%</a:t>
                      </a:r>
                    </a:p>
                    <a:p>
                      <a:pPr algn="ctr"/>
                      <a:r>
                        <a:rPr lang="zh-CN" altLang="en-US" sz="1400" dirty="0"/>
                        <a:t>编码器得到的是绝对值</a:t>
                      </a:r>
                      <a:endParaRPr lang="en-US" altLang="zh-CN" sz="1400" dirty="0"/>
                    </a:p>
                    <a:p>
                      <a:pPr algn="ctr"/>
                      <a:r>
                        <a:rPr lang="zh-CN" altLang="en-US" sz="1400" dirty="0"/>
                        <a:t>有位置反馈</a:t>
                      </a:r>
                      <a:endParaRPr lang="en-US" altLang="zh-C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456966"/>
                  </a:ext>
                </a:extLst>
              </a:tr>
              <a:tr h="16260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K1-40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/>
                        <a:t>伺服电机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40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40</a:t>
                      </a:r>
                      <a:r>
                        <a:rPr lang="zh-CN" altLang="en-US" sz="1400" dirty="0"/>
                        <a:t>*</a:t>
                      </a:r>
                      <a:r>
                        <a:rPr lang="en-US" altLang="zh-CN" sz="1400" dirty="0"/>
                        <a:t>134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0.15N·m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50:1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3000</a:t>
                      </a:r>
                    </a:p>
                    <a:p>
                      <a:pPr algn="ctr"/>
                      <a:r>
                        <a:rPr lang="en-US" altLang="zh-CN" sz="1400" dirty="0"/>
                        <a:t>rpm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---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220V</a:t>
                      </a:r>
                      <a:r>
                        <a:rPr lang="zh-CN" altLang="en-US" sz="1400" dirty="0"/>
                        <a:t>交流供电</a:t>
                      </a:r>
                      <a:endParaRPr lang="en-US" altLang="zh-C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043222"/>
                  </a:ext>
                </a:extLst>
              </a:tr>
            </a:tbl>
          </a:graphicData>
        </a:graphic>
      </p:graphicFrame>
      <p:sp>
        <p:nvSpPr>
          <p:cNvPr id="4" name="TextBox 29">
            <a:extLst>
              <a:ext uri="{FF2B5EF4-FFF2-40B4-BE49-F238E27FC236}">
                <a16:creationId xmlns:a16="http://schemas.microsoft.com/office/drawing/2014/main" id="{89620B84-DDBE-446C-8C4F-A7E0726FFA4E}"/>
              </a:ext>
            </a:extLst>
          </p:cNvPr>
          <p:cNvSpPr txBox="1"/>
          <p:nvPr/>
        </p:nvSpPr>
        <p:spPr>
          <a:xfrm>
            <a:off x="1056998" y="821221"/>
            <a:ext cx="8907133" cy="369296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zh-CN" altLang="en-US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例举</a:t>
            </a:r>
            <a:r>
              <a:rPr lang="en-US" altLang="zh-CN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Joint1, </a:t>
            </a:r>
            <a:r>
              <a:rPr lang="zh-CN" altLang="en-US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利用带有力矩反馈和位置反馈的电机替换现有电机的难点</a:t>
            </a:r>
            <a:endParaRPr lang="en-US" altLang="zh-CN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A31513-583B-4E1F-A91D-6F191E6887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8"/>
          <a:stretch/>
        </p:blipFill>
        <p:spPr>
          <a:xfrm>
            <a:off x="421065" y="3793298"/>
            <a:ext cx="2265574" cy="10615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DC2EE4D-109D-4605-8CF8-B00FF8CE7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5" y="2184487"/>
            <a:ext cx="1333535" cy="11483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3F79E43-53DA-4B16-8D01-4C8AA69AD2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34"/>
          <a:stretch/>
        </p:blipFill>
        <p:spPr>
          <a:xfrm>
            <a:off x="421065" y="5378803"/>
            <a:ext cx="2404779" cy="10615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49087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电机编码器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A2638C-C458-4FFB-8153-ECA67298B2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9" t="8852" r="7539" b="12089"/>
          <a:stretch/>
        </p:blipFill>
        <p:spPr>
          <a:xfrm>
            <a:off x="386499" y="1121790"/>
            <a:ext cx="2149312" cy="2187018"/>
          </a:xfrm>
          <a:prstGeom prst="rect">
            <a:avLst/>
          </a:prstGeom>
        </p:spPr>
      </p:pic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F9E52CB-3CD0-416F-8346-0F2E1F34B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020632"/>
              </p:ext>
            </p:extLst>
          </p:nvPr>
        </p:nvGraphicFramePr>
        <p:xfrm>
          <a:off x="3040668" y="1773609"/>
          <a:ext cx="8128002" cy="3835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5639644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356807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675698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6813938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4712848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775495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条件</a:t>
                      </a:r>
                      <a:r>
                        <a:rPr lang="en-US" altLang="zh-CN" sz="1600" b="0" dirty="0"/>
                        <a:t>/</a:t>
                      </a:r>
                      <a:r>
                        <a:rPr lang="zh-CN" altLang="en-US" sz="1600" b="0" dirty="0"/>
                        <a:t>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min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err="1"/>
                        <a:t>typ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max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单位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09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电源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VDD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3.6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5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5.5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V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212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电流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无负载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6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mA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31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输出高电平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VDD-0.8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V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91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输出低电平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0.4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V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843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输出电流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每个通道的</a:t>
                      </a:r>
                      <a:r>
                        <a:rPr lang="en-US" altLang="zh-CN" sz="1600" b="0" dirty="0"/>
                        <a:t>CMOS</a:t>
                      </a:r>
                      <a:r>
                        <a:rPr lang="zh-CN" altLang="en-US" sz="1600" b="0" dirty="0"/>
                        <a:t>接受</a:t>
                      </a:r>
                      <a:r>
                        <a:rPr lang="en-US" altLang="zh-CN" sz="1600" b="0" dirty="0"/>
                        <a:t>/</a:t>
                      </a:r>
                      <a:r>
                        <a:rPr lang="zh-CN" altLang="en-US" sz="1600" b="0" dirty="0"/>
                        <a:t>发送器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2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mA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099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上升</a:t>
                      </a:r>
                      <a:r>
                        <a:rPr lang="en-US" altLang="zh-CN" sz="1600" b="0" dirty="0"/>
                        <a:t>/</a:t>
                      </a:r>
                      <a:r>
                        <a:rPr lang="zh-CN" altLang="en-US" sz="1600" b="0" dirty="0"/>
                        <a:t>下降时间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30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ns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4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相位差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逆时针看，</a:t>
                      </a:r>
                      <a:endParaRPr lang="en-US" altLang="zh-CN" sz="1600" b="0" dirty="0"/>
                    </a:p>
                    <a:p>
                      <a:pPr algn="ctr"/>
                      <a:r>
                        <a:rPr lang="en-US" altLang="zh-CN" sz="1600" b="0" dirty="0"/>
                        <a:t>A</a:t>
                      </a:r>
                      <a:r>
                        <a:rPr lang="zh-CN" altLang="en-US" sz="1600" b="0" dirty="0"/>
                        <a:t>超前</a:t>
                      </a:r>
                      <a:r>
                        <a:rPr lang="en-US" altLang="zh-CN" sz="1600" b="0" dirty="0"/>
                        <a:t>B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90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/>
                        <a:t>---</a:t>
                      </a:r>
                      <a:endParaRPr lang="zh-CN" altLang="en-US" sz="1600" b="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220041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1B72190-8424-4542-99C9-672D86B54547}"/>
              </a:ext>
            </a:extLst>
          </p:cNvPr>
          <p:cNvSpPr/>
          <p:nvPr/>
        </p:nvSpPr>
        <p:spPr>
          <a:xfrm>
            <a:off x="754394" y="3691309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/>
              <a:t>每</a:t>
            </a:r>
            <a:r>
              <a:rPr lang="en-US" altLang="zh-CN" dirty="0"/>
              <a:t>360</a:t>
            </a:r>
            <a:r>
              <a:rPr lang="zh-CN" altLang="en-US" dirty="0"/>
              <a:t>度一个脉冲</a:t>
            </a:r>
          </a:p>
        </p:txBody>
      </p:sp>
    </p:spTree>
    <p:extLst>
      <p:ext uri="{BB962C8B-B14F-4D97-AF65-F5344CB8AC3E}">
        <p14:creationId xmlns:p14="http://schemas.microsoft.com/office/powerpoint/2010/main" val="43769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特征参数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F9E52CB-3CD0-416F-8346-0F2E1F34B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795409"/>
              </p:ext>
            </p:extLst>
          </p:nvPr>
        </p:nvGraphicFramePr>
        <p:xfrm>
          <a:off x="1445342" y="795301"/>
          <a:ext cx="8180438" cy="568012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90220">
                  <a:extLst>
                    <a:ext uri="{9D8B030D-6E8A-4147-A177-3AD203B41FA5}">
                      <a16:colId xmlns:a16="http://schemas.microsoft.com/office/drawing/2014/main" val="356396448"/>
                    </a:ext>
                  </a:extLst>
                </a:gridCol>
                <a:gridCol w="275303">
                  <a:extLst>
                    <a:ext uri="{9D8B030D-6E8A-4147-A177-3AD203B41FA5}">
                      <a16:colId xmlns:a16="http://schemas.microsoft.com/office/drawing/2014/main" val="1576254769"/>
                    </a:ext>
                  </a:extLst>
                </a:gridCol>
                <a:gridCol w="3814915">
                  <a:extLst>
                    <a:ext uri="{9D8B030D-6E8A-4147-A177-3AD203B41FA5}">
                      <a16:colId xmlns:a16="http://schemas.microsoft.com/office/drawing/2014/main" val="2079489310"/>
                    </a:ext>
                  </a:extLst>
                </a:gridCol>
              </a:tblGrid>
              <a:tr h="389976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rgbClr val="FF0000"/>
                          </a:solidFill>
                        </a:rPr>
                        <a:t>RV3-2 ROBOT</a:t>
                      </a:r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600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099428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参数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描述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095818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展开臂长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629mm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212028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精度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0.05mm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318754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底座覆盖区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245mm*150mm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91100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重量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15kg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843742"/>
                  </a:ext>
                </a:extLst>
              </a:tr>
              <a:tr h="389976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温度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0-50°C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099977"/>
                  </a:ext>
                </a:extLst>
              </a:tr>
              <a:tr h="389976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b="0" dirty="0">
                          <a:solidFill>
                            <a:srgbClr val="FF0000"/>
                          </a:solidFill>
                        </a:rPr>
                        <a:t>运动范围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4821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转动范围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220041"/>
                  </a:ext>
                </a:extLst>
              </a:tr>
              <a:tr h="34949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-170°~+170°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538342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-129°~+0°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061705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+1°~+143°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219823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-164°~+164°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210021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-104°~+104°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045980"/>
                  </a:ext>
                </a:extLst>
              </a:tr>
              <a:tr h="33894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关节</a:t>
                      </a:r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-148°~+148°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07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893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结构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99AA8D-D3CD-43C7-8EA3-7CDB6CA54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51"/>
          <a:stretch/>
        </p:blipFill>
        <p:spPr>
          <a:xfrm>
            <a:off x="5905989" y="858811"/>
            <a:ext cx="4953689" cy="5749986"/>
          </a:xfrm>
          <a:prstGeom prst="rect">
            <a:avLst/>
          </a:prstGeom>
          <a:ln>
            <a:noFill/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43F47D6-50A7-4AF7-86C2-96C9132E5F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" t="6222" r="-598" b="7735"/>
          <a:stretch/>
        </p:blipFill>
        <p:spPr>
          <a:xfrm>
            <a:off x="234759" y="1988868"/>
            <a:ext cx="5265876" cy="460970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E7B2357-3868-4C50-BAA3-A8C124AB928C}"/>
              </a:ext>
            </a:extLst>
          </p:cNvPr>
          <p:cNvSpPr txBox="1"/>
          <p:nvPr/>
        </p:nvSpPr>
        <p:spPr>
          <a:xfrm>
            <a:off x="1197286" y="939435"/>
            <a:ext cx="2969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6</a:t>
            </a:r>
            <a:r>
              <a:rPr lang="zh-CN" altLang="en-US" dirty="0"/>
              <a:t>轴机器人</a:t>
            </a:r>
            <a:endParaRPr lang="en-US" altLang="zh-CN" dirty="0"/>
          </a:p>
          <a:p>
            <a:r>
              <a:rPr lang="en-US" altLang="zh-CN" dirty="0"/>
              <a:t>6</a:t>
            </a:r>
            <a:r>
              <a:rPr lang="zh-CN" altLang="en-US" dirty="0"/>
              <a:t>个旋转关节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A137940-6C03-4AC0-A14C-AF1E5C7E4A0B}"/>
              </a:ext>
            </a:extLst>
          </p:cNvPr>
          <p:cNvSpPr txBox="1"/>
          <p:nvPr/>
        </p:nvSpPr>
        <p:spPr>
          <a:xfrm>
            <a:off x="2867697" y="5825764"/>
            <a:ext cx="591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25D88D-0290-42DB-AE05-C5B848135F3F}"/>
              </a:ext>
            </a:extLst>
          </p:cNvPr>
          <p:cNvSpPr txBox="1"/>
          <p:nvPr/>
        </p:nvSpPr>
        <p:spPr>
          <a:xfrm>
            <a:off x="3387743" y="4766106"/>
            <a:ext cx="591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A5414F-4952-420A-904D-C016EECE6549}"/>
              </a:ext>
            </a:extLst>
          </p:cNvPr>
          <p:cNvSpPr txBox="1"/>
          <p:nvPr/>
        </p:nvSpPr>
        <p:spPr>
          <a:xfrm>
            <a:off x="2549391" y="1988868"/>
            <a:ext cx="591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1E91453-8D48-4CAA-894F-3EB6D6E33574}"/>
              </a:ext>
            </a:extLst>
          </p:cNvPr>
          <p:cNvSpPr txBox="1"/>
          <p:nvPr/>
        </p:nvSpPr>
        <p:spPr>
          <a:xfrm>
            <a:off x="2385859" y="2591640"/>
            <a:ext cx="591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8F1B1B-DAD5-429B-BCF9-144E86C9654E}"/>
              </a:ext>
            </a:extLst>
          </p:cNvPr>
          <p:cNvSpPr txBox="1"/>
          <p:nvPr/>
        </p:nvSpPr>
        <p:spPr>
          <a:xfrm>
            <a:off x="3534108" y="2959646"/>
            <a:ext cx="5472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5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DBC171B-0E33-4EF4-ABCD-9B4BDD64F2D9}"/>
              </a:ext>
            </a:extLst>
          </p:cNvPr>
          <p:cNvSpPr txBox="1"/>
          <p:nvPr/>
        </p:nvSpPr>
        <p:spPr>
          <a:xfrm>
            <a:off x="4102193" y="3474745"/>
            <a:ext cx="591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432692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921C0788-EFB7-4CDC-826A-761B3F801309}"/>
              </a:ext>
            </a:extLst>
          </p:cNvPr>
          <p:cNvSpPr txBox="1"/>
          <p:nvPr/>
        </p:nvSpPr>
        <p:spPr>
          <a:xfrm>
            <a:off x="1213762" y="208014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传动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0A821E-D8C1-4FCE-8692-8E784C4BA4A9}"/>
              </a:ext>
            </a:extLst>
          </p:cNvPr>
          <p:cNvSpPr txBox="1"/>
          <p:nvPr/>
        </p:nvSpPr>
        <p:spPr>
          <a:xfrm>
            <a:off x="1213762" y="920581"/>
            <a:ext cx="296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关节</a:t>
            </a:r>
            <a:r>
              <a:rPr lang="en-US" altLang="zh-CN" dirty="0"/>
              <a:t>1</a:t>
            </a:r>
            <a:r>
              <a:rPr lang="zh-CN" altLang="en-US" dirty="0"/>
              <a:t>：带传动</a:t>
            </a:r>
            <a:endParaRPr lang="en-US" altLang="zh-CN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367DE33-78B2-4457-BF0A-D57A82328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2" t="7041" r="11442" b="6315"/>
          <a:stretch/>
        </p:blipFill>
        <p:spPr>
          <a:xfrm>
            <a:off x="848412" y="1368255"/>
            <a:ext cx="3776535" cy="5016839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4AC192F8-F132-420F-AC90-2D3E7E48EE74}"/>
              </a:ext>
            </a:extLst>
          </p:cNvPr>
          <p:cNvSpPr/>
          <p:nvPr/>
        </p:nvSpPr>
        <p:spPr>
          <a:xfrm>
            <a:off x="1048437" y="5628212"/>
            <a:ext cx="2980638" cy="7909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555F89-C88D-42A6-88B5-8981D706A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45411"/>
            <a:ext cx="4589981" cy="23835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5CBF56C-F803-4774-860A-44F78462A4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1" r="20890"/>
          <a:stretch/>
        </p:blipFill>
        <p:spPr>
          <a:xfrm rot="5400000">
            <a:off x="6973409" y="3122699"/>
            <a:ext cx="3027509" cy="388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3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921C0788-EFB7-4CDC-826A-761B3F801309}"/>
              </a:ext>
            </a:extLst>
          </p:cNvPr>
          <p:cNvSpPr txBox="1"/>
          <p:nvPr/>
        </p:nvSpPr>
        <p:spPr>
          <a:xfrm>
            <a:off x="1213762" y="208014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传动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0A821E-D8C1-4FCE-8692-8E784C4BA4A9}"/>
              </a:ext>
            </a:extLst>
          </p:cNvPr>
          <p:cNvSpPr txBox="1"/>
          <p:nvPr/>
        </p:nvSpPr>
        <p:spPr>
          <a:xfrm>
            <a:off x="949812" y="1006138"/>
            <a:ext cx="296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关节</a:t>
            </a:r>
            <a:r>
              <a:rPr lang="en-US" altLang="zh-CN" dirty="0"/>
              <a:t>3</a:t>
            </a:r>
            <a:r>
              <a:rPr lang="zh-CN" altLang="en-US" dirty="0"/>
              <a:t>：链传动</a:t>
            </a:r>
            <a:endParaRPr lang="en-US" altLang="zh-CN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367DE33-78B2-4457-BF0A-D57A82328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2" t="-1096" r="11442" b="1096"/>
          <a:stretch/>
        </p:blipFill>
        <p:spPr>
          <a:xfrm>
            <a:off x="219264" y="1804361"/>
            <a:ext cx="2948142" cy="452011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5BB4F6E-00F1-4233-B309-DA80A18C4C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1" r="16866"/>
          <a:stretch/>
        </p:blipFill>
        <p:spPr>
          <a:xfrm>
            <a:off x="2988298" y="2161410"/>
            <a:ext cx="2733774" cy="3839108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B63EC509-8297-4C69-9FE5-A03C44842196}"/>
              </a:ext>
            </a:extLst>
          </p:cNvPr>
          <p:cNvSpPr/>
          <p:nvPr/>
        </p:nvSpPr>
        <p:spPr>
          <a:xfrm rot="3647668">
            <a:off x="782273" y="3119200"/>
            <a:ext cx="2055044" cy="7909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42CCCB8-A8C5-4C7A-8294-828B8189A70D}"/>
              </a:ext>
            </a:extLst>
          </p:cNvPr>
          <p:cNvSpPr/>
          <p:nvPr/>
        </p:nvSpPr>
        <p:spPr>
          <a:xfrm rot="17855207">
            <a:off x="3417216" y="3149938"/>
            <a:ext cx="2055044" cy="6912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C2DDFB4-C6D6-445D-96EC-DA955E1D13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288" y="1678809"/>
            <a:ext cx="3219512" cy="4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4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921C0788-EFB7-4CDC-826A-761B3F801309}"/>
              </a:ext>
            </a:extLst>
          </p:cNvPr>
          <p:cNvSpPr txBox="1"/>
          <p:nvPr/>
        </p:nvSpPr>
        <p:spPr>
          <a:xfrm>
            <a:off x="1213762" y="208014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传动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0A821E-D8C1-4FCE-8692-8E784C4BA4A9}"/>
              </a:ext>
            </a:extLst>
          </p:cNvPr>
          <p:cNvSpPr txBox="1"/>
          <p:nvPr/>
        </p:nvSpPr>
        <p:spPr>
          <a:xfrm>
            <a:off x="949812" y="1006138"/>
            <a:ext cx="296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关节</a:t>
            </a:r>
            <a:r>
              <a:rPr lang="en-US" altLang="zh-CN" dirty="0"/>
              <a:t>4</a:t>
            </a:r>
            <a:r>
              <a:rPr lang="zh-CN" altLang="en-US" dirty="0"/>
              <a:t>：带传动</a:t>
            </a:r>
            <a:endParaRPr lang="en-US" altLang="zh-CN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367DE33-78B2-4457-BF0A-D57A82328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2" t="7216" r="11442" b="6627"/>
          <a:stretch/>
        </p:blipFill>
        <p:spPr>
          <a:xfrm>
            <a:off x="224402" y="1611983"/>
            <a:ext cx="3763862" cy="497201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B63EC509-8297-4C69-9FE5-A03C44842196}"/>
              </a:ext>
            </a:extLst>
          </p:cNvPr>
          <p:cNvSpPr/>
          <p:nvPr/>
        </p:nvSpPr>
        <p:spPr>
          <a:xfrm rot="6427410">
            <a:off x="1162561" y="2065328"/>
            <a:ext cx="1135027" cy="7909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C810FE0-0F89-415B-8847-255913E58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635" y="2937168"/>
            <a:ext cx="4145639" cy="32082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8AE13D-47A1-448D-A159-C2C2222EFC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84" r="-1" b="-58"/>
          <a:stretch/>
        </p:blipFill>
        <p:spPr>
          <a:xfrm>
            <a:off x="3163316" y="768427"/>
            <a:ext cx="3224320" cy="2939973"/>
          </a:xfrm>
          <a:prstGeom prst="wedgeEllipseCallout">
            <a:avLst>
              <a:gd name="adj1" fmla="val -79135"/>
              <a:gd name="adj2" fmla="val -2485"/>
            </a:avLst>
          </a:prstGeom>
          <a:ln w="127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95659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921C0788-EFB7-4CDC-826A-761B3F801309}"/>
              </a:ext>
            </a:extLst>
          </p:cNvPr>
          <p:cNvSpPr txBox="1"/>
          <p:nvPr/>
        </p:nvSpPr>
        <p:spPr>
          <a:xfrm>
            <a:off x="1213762" y="208014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传动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D0A821E-D8C1-4FCE-8692-8E784C4BA4A9}"/>
              </a:ext>
            </a:extLst>
          </p:cNvPr>
          <p:cNvSpPr txBox="1"/>
          <p:nvPr/>
        </p:nvSpPr>
        <p:spPr>
          <a:xfrm>
            <a:off x="949812" y="1006138"/>
            <a:ext cx="296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关节</a:t>
            </a:r>
            <a:r>
              <a:rPr lang="en-US" altLang="zh-CN" dirty="0"/>
              <a:t>5</a:t>
            </a:r>
            <a:r>
              <a:rPr lang="zh-CN" altLang="en-US" dirty="0"/>
              <a:t>：丝杆和带轮</a:t>
            </a:r>
            <a:endParaRPr lang="en-US" altLang="zh-CN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367DE33-78B2-4457-BF0A-D57A82328A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2" t="7216" r="11442" b="6627"/>
          <a:stretch/>
        </p:blipFill>
        <p:spPr>
          <a:xfrm>
            <a:off x="224402" y="1611983"/>
            <a:ext cx="3763862" cy="497201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B63EC509-8297-4C69-9FE5-A03C44842196}"/>
              </a:ext>
            </a:extLst>
          </p:cNvPr>
          <p:cNvSpPr/>
          <p:nvPr/>
        </p:nvSpPr>
        <p:spPr>
          <a:xfrm rot="6427410">
            <a:off x="2150573" y="1395251"/>
            <a:ext cx="697193" cy="23151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EEA2DF0-C3D2-48EE-9AB9-2BE9D3C08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409" y="3689998"/>
            <a:ext cx="3542400" cy="273437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9D50BF1-FA20-4FE5-BDE2-D7D756747F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80" t="13056" b="12983"/>
          <a:stretch/>
        </p:blipFill>
        <p:spPr>
          <a:xfrm>
            <a:off x="3437784" y="719609"/>
            <a:ext cx="3962083" cy="2507189"/>
          </a:xfrm>
          <a:prstGeom prst="wedgeEllipseCallout">
            <a:avLst>
              <a:gd name="adj1" fmla="val -55869"/>
              <a:gd name="adj2" fmla="val 19882"/>
            </a:avLst>
          </a:prstGeom>
          <a:ln>
            <a:solidFill>
              <a:srgbClr val="FF0000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557BB03-43AA-445D-BACC-AF4CF6C8B2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410" y="847364"/>
            <a:ext cx="354148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921C0788-EFB7-4CDC-826A-761B3F801309}"/>
              </a:ext>
            </a:extLst>
          </p:cNvPr>
          <p:cNvSpPr txBox="1"/>
          <p:nvPr/>
        </p:nvSpPr>
        <p:spPr>
          <a:xfrm>
            <a:off x="1213762" y="208014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传动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7D068C7-D738-40D2-8780-A0ABA5ECE7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4"/>
          <a:stretch/>
        </p:blipFill>
        <p:spPr>
          <a:xfrm>
            <a:off x="122548" y="1334400"/>
            <a:ext cx="4553148" cy="5426219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720B72D2-6F0A-4301-AE9F-4C89AD0529FB}"/>
              </a:ext>
            </a:extLst>
          </p:cNvPr>
          <p:cNvSpPr/>
          <p:nvPr/>
        </p:nvSpPr>
        <p:spPr>
          <a:xfrm>
            <a:off x="4805333" y="1248825"/>
            <a:ext cx="6346988" cy="5359896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E107E9D-6AF5-4A85-BD3C-A0BF783F1792}"/>
              </a:ext>
            </a:extLst>
          </p:cNvPr>
          <p:cNvSpPr/>
          <p:nvPr/>
        </p:nvSpPr>
        <p:spPr>
          <a:xfrm>
            <a:off x="6753835" y="2054182"/>
            <a:ext cx="246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</a:t>
            </a:r>
            <a:r>
              <a:rPr lang="en-US" altLang="zh-CN" sz="1600" dirty="0"/>
              <a:t>17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4CF884E-5E82-4BDD-8B52-5222DD0DE584}"/>
              </a:ext>
            </a:extLst>
          </p:cNvPr>
          <p:cNvSpPr txBox="1"/>
          <p:nvPr/>
        </p:nvSpPr>
        <p:spPr>
          <a:xfrm>
            <a:off x="8144601" y="2066092"/>
            <a:ext cx="1079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0.14N.m</a:t>
            </a:r>
            <a:endParaRPr lang="zh-CN" altLang="en-US" sz="1600" dirty="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4E5A4AA3-5A75-4938-A7C8-3655884AA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079" y="2160007"/>
            <a:ext cx="804542" cy="548552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10086917-7921-4030-8196-4F19CE543CB1}"/>
              </a:ext>
            </a:extLst>
          </p:cNvPr>
          <p:cNvSpPr/>
          <p:nvPr/>
        </p:nvSpPr>
        <p:spPr>
          <a:xfrm>
            <a:off x="6740134" y="4457378"/>
            <a:ext cx="246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</a:t>
            </a:r>
            <a:r>
              <a:rPr lang="en-US" altLang="zh-CN" sz="1600" dirty="0"/>
              <a:t>23  </a:t>
            </a:r>
            <a:endParaRPr lang="en-US" altLang="zh-CN" sz="2000" dirty="0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9BA9D5A-15E3-4D0C-A43B-FA33A25F9BAA}"/>
              </a:ext>
            </a:extLst>
          </p:cNvPr>
          <p:cNvCxnSpPr>
            <a:cxnSpLocks/>
          </p:cNvCxnSpPr>
          <p:nvPr/>
        </p:nvCxnSpPr>
        <p:spPr>
          <a:xfrm>
            <a:off x="7730298" y="4613926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D8C7214-5BC1-459E-92EB-D8DC9B5C14CE}"/>
              </a:ext>
            </a:extLst>
          </p:cNvPr>
          <p:cNvSpPr txBox="1"/>
          <p:nvPr/>
        </p:nvSpPr>
        <p:spPr>
          <a:xfrm>
            <a:off x="8121391" y="4464088"/>
            <a:ext cx="2463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1.02N.m    50:1</a:t>
            </a:r>
            <a:r>
              <a:rPr lang="zh-CN" altLang="en-US" sz="1600" dirty="0"/>
              <a:t>减速比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A654F38-6B0C-42FE-9D0F-D45E2A01CC38}"/>
              </a:ext>
            </a:extLst>
          </p:cNvPr>
          <p:cNvSpPr/>
          <p:nvPr/>
        </p:nvSpPr>
        <p:spPr>
          <a:xfrm>
            <a:off x="6769204" y="5270621"/>
            <a:ext cx="12635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17</a:t>
            </a:r>
            <a:endParaRPr lang="en-US" altLang="zh-CN" sz="2000" dirty="0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4BCFC983-46F4-4E2C-A975-B49EEF66F8AD}"/>
              </a:ext>
            </a:extLst>
          </p:cNvPr>
          <p:cNvCxnSpPr/>
          <p:nvPr/>
        </p:nvCxnSpPr>
        <p:spPr>
          <a:xfrm>
            <a:off x="7758579" y="5439898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96376982-B06B-450E-8C30-5341E2742EE3}"/>
              </a:ext>
            </a:extLst>
          </p:cNvPr>
          <p:cNvSpPr txBox="1"/>
          <p:nvPr/>
        </p:nvSpPr>
        <p:spPr>
          <a:xfrm>
            <a:off x="8141318" y="5252118"/>
            <a:ext cx="266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0.39N.m   10:1</a:t>
            </a:r>
            <a:r>
              <a:rPr lang="zh-CN" altLang="en-US" sz="1600" dirty="0"/>
              <a:t>减速比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FF2E4F79-0E5C-407E-8F26-30DE5E8FEF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431" y="5335151"/>
            <a:ext cx="770275" cy="525189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ACA456E9-CFBA-41F3-92F8-5565B6524218}"/>
              </a:ext>
            </a:extLst>
          </p:cNvPr>
          <p:cNvSpPr/>
          <p:nvPr/>
        </p:nvSpPr>
        <p:spPr>
          <a:xfrm>
            <a:off x="6701726" y="2864551"/>
            <a:ext cx="246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</a:t>
            </a:r>
            <a:r>
              <a:rPr lang="en-US" altLang="zh-CN" sz="1600" dirty="0"/>
              <a:t>17</a:t>
            </a:r>
            <a:endParaRPr lang="en-US" altLang="zh-CN" sz="20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ED783CC-4781-466E-918E-6C3502B5A090}"/>
              </a:ext>
            </a:extLst>
          </p:cNvPr>
          <p:cNvSpPr txBox="1"/>
          <p:nvPr/>
        </p:nvSpPr>
        <p:spPr>
          <a:xfrm>
            <a:off x="8136766" y="2848702"/>
            <a:ext cx="21484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0.44N.m   13:1</a:t>
            </a:r>
            <a:r>
              <a:rPr lang="zh-CN" altLang="en-US" sz="1600" dirty="0"/>
              <a:t>减速比</a:t>
            </a:r>
            <a:r>
              <a:rPr lang="en-US" altLang="zh-CN" sz="1600" dirty="0"/>
              <a:t>      </a:t>
            </a:r>
            <a:endParaRPr lang="zh-CN" altLang="en-US" sz="1600" dirty="0"/>
          </a:p>
        </p:txBody>
      </p:sp>
      <p:sp>
        <p:nvSpPr>
          <p:cNvPr id="41" name="箭头: 下 40">
            <a:extLst>
              <a:ext uri="{FF2B5EF4-FFF2-40B4-BE49-F238E27FC236}">
                <a16:creationId xmlns:a16="http://schemas.microsoft.com/office/drawing/2014/main" id="{DE652032-F75F-4422-839C-531D0D274FB0}"/>
              </a:ext>
            </a:extLst>
          </p:cNvPr>
          <p:cNvSpPr/>
          <p:nvPr/>
        </p:nvSpPr>
        <p:spPr>
          <a:xfrm rot="5400000" flipH="1">
            <a:off x="2987856" y="3997143"/>
            <a:ext cx="45719" cy="3593908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箭头: 下 41">
            <a:extLst>
              <a:ext uri="{FF2B5EF4-FFF2-40B4-BE49-F238E27FC236}">
                <a16:creationId xmlns:a16="http://schemas.microsoft.com/office/drawing/2014/main" id="{4B626C55-0156-4316-BE40-3992FF303746}"/>
              </a:ext>
            </a:extLst>
          </p:cNvPr>
          <p:cNvSpPr/>
          <p:nvPr/>
        </p:nvSpPr>
        <p:spPr>
          <a:xfrm rot="4797107">
            <a:off x="3583364" y="3704370"/>
            <a:ext cx="45719" cy="2437191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箭头: 下 42">
            <a:extLst>
              <a:ext uri="{FF2B5EF4-FFF2-40B4-BE49-F238E27FC236}">
                <a16:creationId xmlns:a16="http://schemas.microsoft.com/office/drawing/2014/main" id="{15D13C71-36D2-4577-BF90-4A2E9590FAD1}"/>
              </a:ext>
            </a:extLst>
          </p:cNvPr>
          <p:cNvSpPr/>
          <p:nvPr/>
        </p:nvSpPr>
        <p:spPr>
          <a:xfrm rot="4926586">
            <a:off x="3565387" y="2966958"/>
            <a:ext cx="45719" cy="2524016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箭头: 下 43">
            <a:extLst>
              <a:ext uri="{FF2B5EF4-FFF2-40B4-BE49-F238E27FC236}">
                <a16:creationId xmlns:a16="http://schemas.microsoft.com/office/drawing/2014/main" id="{0B0DF49E-87A1-4C53-99DF-7824A34875BB}"/>
              </a:ext>
            </a:extLst>
          </p:cNvPr>
          <p:cNvSpPr/>
          <p:nvPr/>
        </p:nvSpPr>
        <p:spPr>
          <a:xfrm rot="5400000">
            <a:off x="3509195" y="-264872"/>
            <a:ext cx="0" cy="2628000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箭头: 下 44">
            <a:extLst>
              <a:ext uri="{FF2B5EF4-FFF2-40B4-BE49-F238E27FC236}">
                <a16:creationId xmlns:a16="http://schemas.microsoft.com/office/drawing/2014/main" id="{FFBB25BB-93F0-4B6D-97F2-198BF449F4F9}"/>
              </a:ext>
            </a:extLst>
          </p:cNvPr>
          <p:cNvSpPr/>
          <p:nvPr/>
        </p:nvSpPr>
        <p:spPr>
          <a:xfrm rot="5774306" flipH="1">
            <a:off x="3580419" y="1935673"/>
            <a:ext cx="45719" cy="2449367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箭头: 下 45">
            <a:extLst>
              <a:ext uri="{FF2B5EF4-FFF2-40B4-BE49-F238E27FC236}">
                <a16:creationId xmlns:a16="http://schemas.microsoft.com/office/drawing/2014/main" id="{C964DEC7-535F-4890-9347-5F6D761475D5}"/>
              </a:ext>
            </a:extLst>
          </p:cNvPr>
          <p:cNvSpPr/>
          <p:nvPr/>
        </p:nvSpPr>
        <p:spPr>
          <a:xfrm rot="5235365">
            <a:off x="3365360" y="1134304"/>
            <a:ext cx="45719" cy="2854166"/>
          </a:xfrm>
          <a:prstGeom prst="downArrow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2CF1DBB-52AC-479A-B25F-1EAD18B6F142}"/>
              </a:ext>
            </a:extLst>
          </p:cNvPr>
          <p:cNvSpPr txBox="1"/>
          <p:nvPr/>
        </p:nvSpPr>
        <p:spPr>
          <a:xfrm>
            <a:off x="4807670" y="528090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Joint_1</a:t>
            </a:r>
            <a:endParaRPr lang="zh-CN" altLang="en-US" b="1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060C1022-F595-4A10-9980-35BF59022665}"/>
              </a:ext>
            </a:extLst>
          </p:cNvPr>
          <p:cNvSpPr txBox="1"/>
          <p:nvPr/>
        </p:nvSpPr>
        <p:spPr>
          <a:xfrm>
            <a:off x="4807165" y="4493129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Joint_2</a:t>
            </a:r>
            <a:endParaRPr lang="zh-CN" altLang="en-US" b="1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785D0F8-4B4B-4515-B92C-3459171490DF}"/>
              </a:ext>
            </a:extLst>
          </p:cNvPr>
          <p:cNvSpPr txBox="1"/>
          <p:nvPr/>
        </p:nvSpPr>
        <p:spPr>
          <a:xfrm>
            <a:off x="4815501" y="3747824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Joint_3</a:t>
            </a:r>
            <a:endParaRPr lang="zh-CN" altLang="en-US" b="1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6A3D73E-87DF-4DCD-93EB-E3290FF8533C}"/>
              </a:ext>
            </a:extLst>
          </p:cNvPr>
          <p:cNvSpPr txBox="1"/>
          <p:nvPr/>
        </p:nvSpPr>
        <p:spPr>
          <a:xfrm>
            <a:off x="4814829" y="2897996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Joint_4</a:t>
            </a:r>
            <a:endParaRPr lang="zh-CN" altLang="en-US" b="1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B0361FC-A5D2-463C-B745-65E7DED40C64}"/>
              </a:ext>
            </a:extLst>
          </p:cNvPr>
          <p:cNvSpPr txBox="1"/>
          <p:nvPr/>
        </p:nvSpPr>
        <p:spPr>
          <a:xfrm>
            <a:off x="4805333" y="2082578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Joint_5</a:t>
            </a:r>
            <a:endParaRPr lang="zh-CN" altLang="en-US" b="1" dirty="0"/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AF5E6FF9-714D-4EC7-9525-3262CD8872FD}"/>
              </a:ext>
            </a:extLst>
          </p:cNvPr>
          <p:cNvCxnSpPr/>
          <p:nvPr/>
        </p:nvCxnSpPr>
        <p:spPr>
          <a:xfrm>
            <a:off x="7730298" y="3837722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CDE7D57-3BF3-4F52-BF9A-53C3932ECDDE}"/>
              </a:ext>
            </a:extLst>
          </p:cNvPr>
          <p:cNvCxnSpPr/>
          <p:nvPr/>
        </p:nvCxnSpPr>
        <p:spPr>
          <a:xfrm>
            <a:off x="7705858" y="3031149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25F9EAA0-29E3-4949-A910-B646A8573B93}"/>
              </a:ext>
            </a:extLst>
          </p:cNvPr>
          <p:cNvCxnSpPr/>
          <p:nvPr/>
        </p:nvCxnSpPr>
        <p:spPr>
          <a:xfrm>
            <a:off x="7696431" y="2229648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图片 55">
            <a:extLst>
              <a:ext uri="{FF2B5EF4-FFF2-40B4-BE49-F238E27FC236}">
                <a16:creationId xmlns:a16="http://schemas.microsoft.com/office/drawing/2014/main" id="{501D4E9C-6F49-457D-A001-56B84B18DF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78"/>
          <a:stretch/>
        </p:blipFill>
        <p:spPr>
          <a:xfrm>
            <a:off x="5792852" y="5340070"/>
            <a:ext cx="717376" cy="576184"/>
          </a:xfrm>
          <a:prstGeom prst="rect">
            <a:avLst/>
          </a:prstGeom>
          <a:ln>
            <a:noFill/>
          </a:ln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FE6D6671-5585-4F33-8AB8-13B7CF24765F}"/>
              </a:ext>
            </a:extLst>
          </p:cNvPr>
          <p:cNvSpPr/>
          <p:nvPr/>
        </p:nvSpPr>
        <p:spPr>
          <a:xfrm>
            <a:off x="6717431" y="5538118"/>
            <a:ext cx="25891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5"/>
              </a:rPr>
              <a:t>17HS15-1684D-HG10-AR3</a:t>
            </a:r>
            <a:endParaRPr lang="zh-CN" altLang="en-US" sz="1600" dirty="0"/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9A862581-85FA-4C23-9669-8607C9A96F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142" y="4496968"/>
            <a:ext cx="802086" cy="737289"/>
          </a:xfrm>
          <a:prstGeom prst="rect">
            <a:avLst/>
          </a:prstGeom>
        </p:spPr>
      </p:pic>
      <p:sp>
        <p:nvSpPr>
          <p:cNvPr id="60" name="矩形 59">
            <a:extLst>
              <a:ext uri="{FF2B5EF4-FFF2-40B4-BE49-F238E27FC236}">
                <a16:creationId xmlns:a16="http://schemas.microsoft.com/office/drawing/2014/main" id="{47672732-B38A-4186-A9DF-699C2FC57D0F}"/>
              </a:ext>
            </a:extLst>
          </p:cNvPr>
          <p:cNvSpPr/>
          <p:nvPr/>
        </p:nvSpPr>
        <p:spPr>
          <a:xfrm>
            <a:off x="6750961" y="4784699"/>
            <a:ext cx="25891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7"/>
              </a:rPr>
              <a:t>23HS22-2804D-HG50-AR3</a:t>
            </a:r>
            <a:endParaRPr lang="zh-CN" altLang="en-US" sz="1600" dirty="0"/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3A5EDA22-66B2-416B-885C-1A1FD85DD6A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9" t="8852" r="7539" b="12089"/>
          <a:stretch/>
        </p:blipFill>
        <p:spPr>
          <a:xfrm>
            <a:off x="5899850" y="5911335"/>
            <a:ext cx="619676" cy="630547"/>
          </a:xfrm>
          <a:prstGeom prst="rect">
            <a:avLst/>
          </a:prstGeom>
        </p:spPr>
      </p:pic>
      <p:sp>
        <p:nvSpPr>
          <p:cNvPr id="62" name="矩形 61">
            <a:extLst>
              <a:ext uri="{FF2B5EF4-FFF2-40B4-BE49-F238E27FC236}">
                <a16:creationId xmlns:a16="http://schemas.microsoft.com/office/drawing/2014/main" id="{49714CE4-24E7-4DBB-BEF4-D66901331042}"/>
              </a:ext>
            </a:extLst>
          </p:cNvPr>
          <p:cNvSpPr/>
          <p:nvPr/>
        </p:nvSpPr>
        <p:spPr>
          <a:xfrm>
            <a:off x="4807670" y="5960200"/>
            <a:ext cx="12635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/>
              <a:t>编码器</a:t>
            </a:r>
            <a:endParaRPr lang="en-US" altLang="zh-CN" sz="2000" b="1" dirty="0"/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A521656F-CDEA-4607-9A22-17FF4AAA2725}"/>
              </a:ext>
            </a:extLst>
          </p:cNvPr>
          <p:cNvCxnSpPr>
            <a:cxnSpLocks/>
          </p:cNvCxnSpPr>
          <p:nvPr/>
        </p:nvCxnSpPr>
        <p:spPr>
          <a:xfrm flipV="1">
            <a:off x="4814760" y="5907109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9" name="图片 68">
            <a:extLst>
              <a:ext uri="{FF2B5EF4-FFF2-40B4-BE49-F238E27FC236}">
                <a16:creationId xmlns:a16="http://schemas.microsoft.com/office/drawing/2014/main" id="{2359BD0F-4E04-44FD-9B58-986E17F0B6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84655" y="3899534"/>
            <a:ext cx="940746" cy="439545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022D3DEB-2C05-4949-9D2D-64033B577A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724" y="3694430"/>
            <a:ext cx="858718" cy="787319"/>
          </a:xfrm>
          <a:prstGeom prst="rect">
            <a:avLst/>
          </a:prstGeom>
        </p:spPr>
      </p:pic>
      <p:sp>
        <p:nvSpPr>
          <p:cNvPr id="71" name="矩形 70">
            <a:extLst>
              <a:ext uri="{FF2B5EF4-FFF2-40B4-BE49-F238E27FC236}">
                <a16:creationId xmlns:a16="http://schemas.microsoft.com/office/drawing/2014/main" id="{F467DAF6-86EF-4840-88BE-85C33DFE7733}"/>
              </a:ext>
            </a:extLst>
          </p:cNvPr>
          <p:cNvSpPr/>
          <p:nvPr/>
        </p:nvSpPr>
        <p:spPr>
          <a:xfrm>
            <a:off x="6711034" y="3996902"/>
            <a:ext cx="25891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12"/>
              </a:rPr>
              <a:t>17HS15-1684D-HG50-AR3</a:t>
            </a:r>
            <a:endParaRPr lang="zh-CN" altLang="en-US" sz="1600" dirty="0"/>
          </a:p>
        </p:txBody>
      </p:sp>
      <p:pic>
        <p:nvPicPr>
          <p:cNvPr id="72" name="图片 71">
            <a:extLst>
              <a:ext uri="{FF2B5EF4-FFF2-40B4-BE49-F238E27FC236}">
                <a16:creationId xmlns:a16="http://schemas.microsoft.com/office/drawing/2014/main" id="{CD213F1F-2911-4D7A-A531-518EC9449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932" y="3055742"/>
            <a:ext cx="770275" cy="525189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E4D10225-1036-490D-A9B3-8BE693840BB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t="14183" r="7992" b="11759"/>
          <a:stretch/>
        </p:blipFill>
        <p:spPr>
          <a:xfrm>
            <a:off x="5727231" y="2984818"/>
            <a:ext cx="821517" cy="611750"/>
          </a:xfrm>
          <a:prstGeom prst="rect">
            <a:avLst/>
          </a:prstGeom>
        </p:spPr>
      </p:pic>
      <p:sp>
        <p:nvSpPr>
          <p:cNvPr id="74" name="矩形 73">
            <a:extLst>
              <a:ext uri="{FF2B5EF4-FFF2-40B4-BE49-F238E27FC236}">
                <a16:creationId xmlns:a16="http://schemas.microsoft.com/office/drawing/2014/main" id="{D14873F9-7BEC-42A5-BC0D-9E29D89582CC}"/>
              </a:ext>
            </a:extLst>
          </p:cNvPr>
          <p:cNvSpPr/>
          <p:nvPr/>
        </p:nvSpPr>
        <p:spPr>
          <a:xfrm>
            <a:off x="6731001" y="3176023"/>
            <a:ext cx="25576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14"/>
              </a:rPr>
              <a:t>11HS20-0674D-PG14-AR3</a:t>
            </a:r>
            <a:endParaRPr lang="zh-CN" altLang="en-US" sz="1600" dirty="0"/>
          </a:p>
        </p:txBody>
      </p: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7FEC41AD-74B2-457C-9964-72237B27894F}"/>
              </a:ext>
            </a:extLst>
          </p:cNvPr>
          <p:cNvCxnSpPr>
            <a:cxnSpLocks/>
          </p:cNvCxnSpPr>
          <p:nvPr/>
        </p:nvCxnSpPr>
        <p:spPr>
          <a:xfrm flipV="1">
            <a:off x="4814760" y="5227953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5C36638D-1F30-464A-AB5A-0CB4B69F407E}"/>
              </a:ext>
            </a:extLst>
          </p:cNvPr>
          <p:cNvCxnSpPr>
            <a:cxnSpLocks/>
          </p:cNvCxnSpPr>
          <p:nvPr/>
        </p:nvCxnSpPr>
        <p:spPr>
          <a:xfrm flipV="1">
            <a:off x="4823195" y="4449698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278323EA-6695-481D-96EB-06794FC08946}"/>
              </a:ext>
            </a:extLst>
          </p:cNvPr>
          <p:cNvSpPr txBox="1"/>
          <p:nvPr/>
        </p:nvSpPr>
        <p:spPr>
          <a:xfrm>
            <a:off x="8163214" y="3664890"/>
            <a:ext cx="266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0.39N.m   50:1</a:t>
            </a:r>
            <a:r>
              <a:rPr lang="zh-CN" altLang="en-US" sz="1600" dirty="0"/>
              <a:t>减速比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6069907A-9C66-4E60-9700-9F83883C01A6}"/>
              </a:ext>
            </a:extLst>
          </p:cNvPr>
          <p:cNvSpPr/>
          <p:nvPr/>
        </p:nvSpPr>
        <p:spPr>
          <a:xfrm>
            <a:off x="6722092" y="3670727"/>
            <a:ext cx="12635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17</a:t>
            </a:r>
            <a:endParaRPr lang="en-US" altLang="zh-CN" sz="2000" dirty="0"/>
          </a:p>
        </p:txBody>
      </p: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A69F5679-0AFF-4D7A-BF90-B99337ADD635}"/>
              </a:ext>
            </a:extLst>
          </p:cNvPr>
          <p:cNvCxnSpPr>
            <a:cxnSpLocks/>
          </p:cNvCxnSpPr>
          <p:nvPr/>
        </p:nvCxnSpPr>
        <p:spPr>
          <a:xfrm flipV="1">
            <a:off x="4823194" y="3627587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D1E49568-795A-4E6E-98AA-2A5940809E06}"/>
              </a:ext>
            </a:extLst>
          </p:cNvPr>
          <p:cNvCxnSpPr>
            <a:cxnSpLocks/>
          </p:cNvCxnSpPr>
          <p:nvPr/>
        </p:nvCxnSpPr>
        <p:spPr>
          <a:xfrm flipV="1">
            <a:off x="4863121" y="2837215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1" name="图片 80">
            <a:extLst>
              <a:ext uri="{FF2B5EF4-FFF2-40B4-BE49-F238E27FC236}">
                <a16:creationId xmlns:a16="http://schemas.microsoft.com/office/drawing/2014/main" id="{9945CBEF-BF44-4B32-B3A4-D318F28DE281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85" t="12581" r="-41109" b="-50909"/>
          <a:stretch/>
        </p:blipFill>
        <p:spPr>
          <a:xfrm>
            <a:off x="5387071" y="2035597"/>
            <a:ext cx="1740998" cy="1225034"/>
          </a:xfrm>
          <a:prstGeom prst="diagStripe">
            <a:avLst/>
          </a:prstGeom>
        </p:spPr>
      </p:pic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D41DE805-59A6-4C4F-8EC3-BF449B9300BC}"/>
              </a:ext>
            </a:extLst>
          </p:cNvPr>
          <p:cNvCxnSpPr>
            <a:cxnSpLocks/>
          </p:cNvCxnSpPr>
          <p:nvPr/>
        </p:nvCxnSpPr>
        <p:spPr>
          <a:xfrm flipV="1">
            <a:off x="4796402" y="2026767"/>
            <a:ext cx="6364849" cy="953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3" name="矩形 82">
            <a:extLst>
              <a:ext uri="{FF2B5EF4-FFF2-40B4-BE49-F238E27FC236}">
                <a16:creationId xmlns:a16="http://schemas.microsoft.com/office/drawing/2014/main" id="{798AE1D1-4339-4769-908F-D56B347B7362}"/>
              </a:ext>
            </a:extLst>
          </p:cNvPr>
          <p:cNvSpPr/>
          <p:nvPr/>
        </p:nvSpPr>
        <p:spPr>
          <a:xfrm>
            <a:off x="6683461" y="2395518"/>
            <a:ext cx="24641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16"/>
              </a:rPr>
              <a:t>17LS19-1684E-200G-AR3</a:t>
            </a:r>
            <a:endParaRPr lang="zh-CN" altLang="en-US" sz="1600" dirty="0"/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52437D8A-C110-4B45-A72E-60B7CD07059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7597" y="2166036"/>
            <a:ext cx="1119026" cy="518607"/>
          </a:xfrm>
          <a:prstGeom prst="rect">
            <a:avLst/>
          </a:prstGeom>
        </p:spPr>
      </p:pic>
      <p:sp>
        <p:nvSpPr>
          <p:cNvPr id="86" name="文本框 85">
            <a:extLst>
              <a:ext uri="{FF2B5EF4-FFF2-40B4-BE49-F238E27FC236}">
                <a16:creationId xmlns:a16="http://schemas.microsoft.com/office/drawing/2014/main" id="{38B67B33-54FF-4E69-9D9D-8A27D7E1A36F}"/>
              </a:ext>
            </a:extLst>
          </p:cNvPr>
          <p:cNvSpPr txBox="1"/>
          <p:nvPr/>
        </p:nvSpPr>
        <p:spPr>
          <a:xfrm>
            <a:off x="4814829" y="1264006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Joint_6</a:t>
            </a:r>
            <a:endParaRPr lang="zh-CN" altLang="en-US" b="1" dirty="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8BA2EAB7-3E4C-4708-B4C0-0C6DA76379C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863" y="1290444"/>
            <a:ext cx="860643" cy="723098"/>
          </a:xfrm>
          <a:prstGeom prst="rect">
            <a:avLst/>
          </a:prstGeom>
        </p:spPr>
      </p:pic>
      <p:sp>
        <p:nvSpPr>
          <p:cNvPr id="88" name="矩形 87">
            <a:extLst>
              <a:ext uri="{FF2B5EF4-FFF2-40B4-BE49-F238E27FC236}">
                <a16:creationId xmlns:a16="http://schemas.microsoft.com/office/drawing/2014/main" id="{9E7E6B56-9289-4C51-88C9-6A66696CB044}"/>
              </a:ext>
            </a:extLst>
          </p:cNvPr>
          <p:cNvSpPr/>
          <p:nvPr/>
        </p:nvSpPr>
        <p:spPr>
          <a:xfrm>
            <a:off x="6699982" y="1556766"/>
            <a:ext cx="25576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rgbClr val="003366"/>
                </a:solidFill>
                <a:latin typeface="Open Sans"/>
                <a:hlinkClick r:id="rId19"/>
              </a:rPr>
              <a:t>14HS11-1004D-PG19-AR3</a:t>
            </a:r>
            <a:endParaRPr lang="zh-CN" altLang="en-US" sz="1600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2BFCCDDF-9E44-47BF-88C2-688934EE1EDD}"/>
              </a:ext>
            </a:extLst>
          </p:cNvPr>
          <p:cNvSpPr/>
          <p:nvPr/>
        </p:nvSpPr>
        <p:spPr>
          <a:xfrm>
            <a:off x="6707164" y="1235674"/>
            <a:ext cx="2463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N</a:t>
            </a:r>
            <a:r>
              <a:rPr lang="zh-CN" altLang="en-US" sz="1600" dirty="0"/>
              <a:t>ema </a:t>
            </a:r>
            <a:r>
              <a:rPr lang="en-US" altLang="zh-CN" sz="1600" dirty="0"/>
              <a:t>14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B2DC0AFC-689D-4B69-A767-0D099356F693}"/>
              </a:ext>
            </a:extLst>
          </p:cNvPr>
          <p:cNvSpPr txBox="1"/>
          <p:nvPr/>
        </p:nvSpPr>
        <p:spPr>
          <a:xfrm>
            <a:off x="8097930" y="1247584"/>
            <a:ext cx="2557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0.125N.m  19:1</a:t>
            </a:r>
            <a:r>
              <a:rPr lang="zh-CN" altLang="en-US" sz="1600" dirty="0"/>
              <a:t>减速比</a:t>
            </a:r>
          </a:p>
        </p:txBody>
      </p: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8424BD47-DC14-4DA8-8013-CEE664E78A2D}"/>
              </a:ext>
            </a:extLst>
          </p:cNvPr>
          <p:cNvCxnSpPr/>
          <p:nvPr/>
        </p:nvCxnSpPr>
        <p:spPr>
          <a:xfrm>
            <a:off x="7649760" y="1411140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extLst>
              <a:ext uri="{FF2B5EF4-FFF2-40B4-BE49-F238E27FC236}">
                <a16:creationId xmlns:a16="http://schemas.microsoft.com/office/drawing/2014/main" id="{1291C264-0C88-46FF-8B7D-C780645C41F0}"/>
              </a:ext>
            </a:extLst>
          </p:cNvPr>
          <p:cNvSpPr txBox="1"/>
          <p:nvPr/>
        </p:nvSpPr>
        <p:spPr>
          <a:xfrm>
            <a:off x="6769204" y="5931669"/>
            <a:ext cx="15348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AMT10X</a:t>
            </a:r>
            <a:endParaRPr lang="zh-CN" altLang="en-US" sz="1600" dirty="0"/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41EADC64-F5FF-40EC-A323-B38AAD943163}"/>
              </a:ext>
            </a:extLst>
          </p:cNvPr>
          <p:cNvCxnSpPr/>
          <p:nvPr/>
        </p:nvCxnSpPr>
        <p:spPr>
          <a:xfrm>
            <a:off x="7770941" y="6129477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15AEE74B-74FF-4660-96E4-5CB8715DC97C}"/>
              </a:ext>
            </a:extLst>
          </p:cNvPr>
          <p:cNvSpPr txBox="1"/>
          <p:nvPr/>
        </p:nvSpPr>
        <p:spPr>
          <a:xfrm>
            <a:off x="8097930" y="5988434"/>
            <a:ext cx="266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正交，带刻度角（增量）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88AA6B0E-F7E0-40F4-9B6E-0BF73019AB0A}"/>
              </a:ext>
            </a:extLst>
          </p:cNvPr>
          <p:cNvSpPr txBox="1"/>
          <p:nvPr/>
        </p:nvSpPr>
        <p:spPr>
          <a:xfrm>
            <a:off x="6760274" y="6263626"/>
            <a:ext cx="15348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u="sng" dirty="0"/>
              <a:t>AMT102-V</a:t>
            </a:r>
            <a:endParaRPr lang="zh-CN" alt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2140023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Joint_1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923925" y="4749878"/>
            <a:ext cx="1900871" cy="96870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17</a:t>
            </a:r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951385"/>
              </p:ext>
            </p:extLst>
          </p:nvPr>
        </p:nvGraphicFramePr>
        <p:xfrm>
          <a:off x="4555965" y="4109538"/>
          <a:ext cx="5608308" cy="222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0.39N·m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最大允许力矩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3.5N·m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556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减速箱减速比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：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02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0.88kg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3B28618C-2838-4B5B-8A76-D813D1072DCE}"/>
              </a:ext>
            </a:extLst>
          </p:cNvPr>
          <p:cNvSpPr/>
          <p:nvPr/>
        </p:nvSpPr>
        <p:spPr>
          <a:xfrm>
            <a:off x="5323466" y="839172"/>
            <a:ext cx="28969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3"/>
              </a:rPr>
              <a:t>17HS15-1684D-HG10-AR3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355E375-3566-4CBB-BF6B-D531D5B746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54" y="934426"/>
            <a:ext cx="1773070" cy="17070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93FF34D-21D7-4A5C-8A42-CB1EC91179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721" y="1363218"/>
            <a:ext cx="8583307" cy="242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7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9">
            <a:extLst>
              <a:ext uri="{FF2B5EF4-FFF2-40B4-BE49-F238E27FC236}">
                <a16:creationId xmlns:a16="http://schemas.microsoft.com/office/drawing/2014/main" id="{63231E1F-356B-4206-8480-DF1F0F89B0F5}"/>
              </a:ext>
            </a:extLst>
          </p:cNvPr>
          <p:cNvSpPr txBox="1"/>
          <p:nvPr/>
        </p:nvSpPr>
        <p:spPr>
          <a:xfrm>
            <a:off x="1159122" y="206340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电机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71AC2AB-278E-4DCF-A709-D70E9CE8F2B8}"/>
              </a:ext>
            </a:extLst>
          </p:cNvPr>
          <p:cNvSpPr/>
          <p:nvPr/>
        </p:nvSpPr>
        <p:spPr>
          <a:xfrm>
            <a:off x="2824796" y="748506"/>
            <a:ext cx="8776654" cy="5903154"/>
          </a:xfrm>
          <a:prstGeom prst="rect">
            <a:avLst/>
          </a:prstGeom>
          <a:noFill/>
          <a:ln w="25400">
            <a:solidFill>
              <a:schemeClr val="accent2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63033DF-C300-4703-AED3-F1909C12C15F}"/>
              </a:ext>
            </a:extLst>
          </p:cNvPr>
          <p:cNvSpPr txBox="1"/>
          <p:nvPr/>
        </p:nvSpPr>
        <p:spPr>
          <a:xfrm>
            <a:off x="3061696" y="820953"/>
            <a:ext cx="969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Joint_2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777D94-02A8-44EA-820A-287CBA921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" y="3000375"/>
            <a:ext cx="2740414" cy="3499006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6C001C-CE25-45F3-8F25-155DAE0A891E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1781175" y="4749878"/>
            <a:ext cx="1043621" cy="574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293A00C-754E-4AE0-B52A-C32FB038A5E3}"/>
              </a:ext>
            </a:extLst>
          </p:cNvPr>
          <p:cNvSpPr/>
          <p:nvPr/>
        </p:nvSpPr>
        <p:spPr>
          <a:xfrm>
            <a:off x="4235721" y="830063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</a:t>
            </a:r>
            <a:r>
              <a:rPr lang="zh-CN" altLang="en-US" dirty="0"/>
              <a:t>ema </a:t>
            </a:r>
            <a:r>
              <a:rPr lang="en-US" altLang="zh-CN" dirty="0"/>
              <a:t>23</a:t>
            </a:r>
            <a:endParaRPr lang="zh-CN" altLang="en-US" dirty="0"/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id="{AE45235A-7862-44DA-90A9-4B3648F2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062966"/>
              </p:ext>
            </p:extLst>
          </p:nvPr>
        </p:nvGraphicFramePr>
        <p:xfrm>
          <a:off x="4555965" y="4109538"/>
          <a:ext cx="5608308" cy="2225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04154">
                  <a:extLst>
                    <a:ext uri="{9D8B030D-6E8A-4147-A177-3AD203B41FA5}">
                      <a16:colId xmlns:a16="http://schemas.microsoft.com/office/drawing/2014/main" val="1402602164"/>
                    </a:ext>
                  </a:extLst>
                </a:gridCol>
                <a:gridCol w="2804154">
                  <a:extLst>
                    <a:ext uri="{9D8B030D-6E8A-4147-A177-3AD203B41FA5}">
                      <a16:colId xmlns:a16="http://schemas.microsoft.com/office/drawing/2014/main" val="1619662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36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静力矩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1.02N·m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2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最大允许力矩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25N·m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556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减速箱减速比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</a:t>
                      </a:r>
                      <a:r>
                        <a:rPr lang="zh-CN" altLang="en-US" dirty="0"/>
                        <a:t>：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02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1.8kg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36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步进角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332438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64520885-DE38-40B1-BC1C-355F145C8C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16" y="859604"/>
            <a:ext cx="2101502" cy="193173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0EC7636-6CBE-4554-A411-AF1B383898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153" y="1459940"/>
            <a:ext cx="8451939" cy="233251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27F6E6C-E3DB-45A2-A749-02D532644C0F}"/>
              </a:ext>
            </a:extLst>
          </p:cNvPr>
          <p:cNvSpPr/>
          <p:nvPr/>
        </p:nvSpPr>
        <p:spPr>
          <a:xfrm>
            <a:off x="5527073" y="819476"/>
            <a:ext cx="28969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3366"/>
                </a:solidFill>
                <a:latin typeface="Open Sans"/>
                <a:hlinkClick r:id="rId5"/>
              </a:rPr>
              <a:t>23HS22-2804D-HG50-AR3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625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2653</TotalTime>
  <Words>789</Words>
  <Application>Microsoft Office PowerPoint</Application>
  <PresentationFormat>宽屏</PresentationFormat>
  <Paragraphs>325</Paragraphs>
  <Slides>17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Open Sans</vt:lpstr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21825201@zju.edu.cn</dc:creator>
  <cp:lastModifiedBy>汪 若菡</cp:lastModifiedBy>
  <cp:revision>137</cp:revision>
  <dcterms:created xsi:type="dcterms:W3CDTF">2019-11-26T22:56:53Z</dcterms:created>
  <dcterms:modified xsi:type="dcterms:W3CDTF">2020-07-05T15:27:07Z</dcterms:modified>
</cp:coreProperties>
</file>

<file path=docProps/thumbnail.jpeg>
</file>